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66" r:id="rId3"/>
    <p:sldId id="258" r:id="rId4"/>
    <p:sldId id="269" r:id="rId5"/>
    <p:sldId id="257" r:id="rId6"/>
    <p:sldId id="259" r:id="rId7"/>
    <p:sldId id="260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e" initials="M" lastIdx="8" clrIdx="0">
    <p:extLst>
      <p:ext uri="{19B8F6BF-5375-455C-9EA6-DF929625EA0E}">
        <p15:presenceInfo xmlns:p15="http://schemas.microsoft.com/office/powerpoint/2012/main" userId="Magg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CFD4E-2FED-44CC-A049-993D339C308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0F471-39E1-43C6-9973-C34D88CE0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2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0F471-39E1-43C6-9973-C34D88CE0E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6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AEEB-47E4-4E7E-90B3-0DF242326BF6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54-3DCD-4D9E-8772-A0F9E8BD5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1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F24E-CF9F-4D17-BC72-9FAFE653F8D2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54-3DCD-4D9E-8772-A0F9E8BD5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3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1FCB-8D91-41D6-ADA0-FB185B971CE3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54-3DCD-4D9E-8772-A0F9E8BD5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2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9B19-3287-49FA-8FEA-6CBACEDF0560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54-3DCD-4D9E-8772-A0F9E8BD5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D7BC-BA5D-45BF-8CB7-7BC16A61B2D0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54-3DCD-4D9E-8772-A0F9E8BD5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9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77EC-0F87-4395-AB39-D1A6F916C529}" type="datetime1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54-3DCD-4D9E-8772-A0F9E8BD5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1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AA64-3A9B-45FC-A112-E759E14922D5}" type="datetime1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54-3DCD-4D9E-8772-A0F9E8BD5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7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DBE03-2359-4D1B-8AA9-8D63CC16B3DC}" type="datetime1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54-3DCD-4D9E-8772-A0F9E8BD5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4135-0B95-47D3-8643-C56437F98030}" type="datetime1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54-3DCD-4D9E-8772-A0F9E8BD5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7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3C72-8E9D-4C2A-9784-399C7EBF9923}" type="datetime1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54-3DCD-4D9E-8772-A0F9E8BD5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7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F541-209F-4022-AE8E-D4C6C288883F}" type="datetime1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65154-3DCD-4D9E-8772-A0F9E8BD5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3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8551D-1EB9-4BBD-99FB-33E4F60E07E2}" type="datetime1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65154-3DCD-4D9E-8772-A0F9E8BD5F5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499630"/>
            <a:ext cx="915240" cy="122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8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3997" y="7561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cs typeface="Arial" panose="020B0604020202020204" pitchFamily="34" charset="0"/>
              </a:rPr>
            </a:br>
            <a:r>
              <a:rPr lang="en-US" altLang="en-US" b="1" dirty="0">
                <a:cs typeface="Arial" panose="020B0604020202020204" pitchFamily="34" charset="0"/>
              </a:rPr>
              <a:t/>
            </a: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altLang="en-US" b="1" dirty="0" smtClean="0"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cs typeface="Arial" panose="020B0604020202020204" pitchFamily="34" charset="0"/>
              </a:rPr>
            </a:br>
            <a:r>
              <a:rPr lang="en-US" altLang="en-US" b="1" dirty="0" smtClean="0">
                <a:cs typeface="Arial" panose="020B0604020202020204" pitchFamily="34" charset="0"/>
              </a:rPr>
              <a:t>A Comparison of Space Telescope Configurations</a:t>
            </a:r>
            <a:br>
              <a:rPr lang="en-US" altLang="en-US" b="1" dirty="0" smtClean="0">
                <a:cs typeface="Arial" panose="020B0604020202020204" pitchFamily="34" charset="0"/>
              </a:rPr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00847"/>
            <a:ext cx="9144000" cy="254049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j-lt"/>
                <a:ea typeface="ＭＳ Ｐゴシック" charset="0"/>
                <a:cs typeface="Arial" panose="020B0604020202020204" pitchFamily="34" charset="0"/>
              </a:rPr>
              <a:t>Maggie Kautz, Dr. </a:t>
            </a:r>
            <a:r>
              <a:rPr lang="en-US" dirty="0" err="1">
                <a:latin typeface="+mj-lt"/>
                <a:ea typeface="ＭＳ Ｐゴシック" charset="0"/>
                <a:cs typeface="Arial" panose="020B0604020202020204" pitchFamily="34" charset="0"/>
              </a:rPr>
              <a:t>Rongguang</a:t>
            </a:r>
            <a:r>
              <a:rPr lang="en-US" dirty="0">
                <a:latin typeface="+mj-lt"/>
                <a:ea typeface="ＭＳ Ｐゴシック" charset="0"/>
                <a:cs typeface="Arial" panose="020B0604020202020204" pitchFamily="34" charset="0"/>
              </a:rPr>
              <a:t> Liang, College of Optical Sciences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latin typeface="+mj-lt"/>
                <a:ea typeface="ＭＳ Ｐゴシック" charset="0"/>
                <a:cs typeface="Arial" panose="020B0604020202020204" pitchFamily="34" charset="0"/>
              </a:rPr>
              <a:t>with special thanks to the University </a:t>
            </a:r>
            <a:r>
              <a:rPr lang="en-US" dirty="0" smtClean="0">
                <a:latin typeface="+mj-lt"/>
                <a:ea typeface="ＭＳ Ｐゴシック" charset="0"/>
                <a:cs typeface="Arial" panose="020B0604020202020204" pitchFamily="34" charset="0"/>
              </a:rPr>
              <a:t>of Arizona, NASA, and the Arizona Space Grant Consortiu</a:t>
            </a:r>
            <a:r>
              <a:rPr lang="en-US" dirty="0">
                <a:latin typeface="+mj-lt"/>
                <a:ea typeface="ＭＳ Ｐゴシック" charset="0"/>
                <a:cs typeface="Arial" panose="020B0604020202020204" pitchFamily="34" charset="0"/>
              </a:rPr>
              <a:t>m</a:t>
            </a:r>
            <a:endParaRPr lang="en-US" dirty="0" smtClean="0">
              <a:latin typeface="+mj-lt"/>
              <a:ea typeface="ＭＳ Ｐゴシック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dirty="0" smtClean="0">
              <a:latin typeface="+mj-lt"/>
              <a:ea typeface="ＭＳ Ｐゴシック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+mj-lt"/>
                <a:ea typeface="ＭＳ Ｐゴシック" charset="0"/>
                <a:cs typeface="Arial" panose="020B0604020202020204" pitchFamily="34" charset="0"/>
              </a:rPr>
              <a:t>NASA Space Grant Symposium</a:t>
            </a:r>
          </a:p>
          <a:p>
            <a:r>
              <a:rPr lang="en-US" dirty="0">
                <a:latin typeface="+mj-lt"/>
              </a:rPr>
              <a:t>Sheraton Phoenix Airport </a:t>
            </a:r>
            <a:r>
              <a:rPr lang="en-US" dirty="0" smtClean="0">
                <a:latin typeface="+mj-lt"/>
              </a:rPr>
              <a:t>Hotel Tempe, AZ</a:t>
            </a:r>
            <a:endParaRPr lang="en-US" dirty="0"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latin typeface="+mj-lt"/>
                <a:ea typeface="ＭＳ Ｐゴシック" charset="0"/>
                <a:cs typeface="Arial" panose="020B0604020202020204" pitchFamily="34" charset="0"/>
              </a:rPr>
              <a:t>April 22</a:t>
            </a:r>
            <a:r>
              <a:rPr lang="en-US" baseline="30000" dirty="0" smtClean="0">
                <a:latin typeface="+mj-lt"/>
                <a:ea typeface="ＭＳ Ｐゴシック" charset="0"/>
                <a:cs typeface="Arial" panose="020B0604020202020204" pitchFamily="34" charset="0"/>
              </a:rPr>
              <a:t>nd</a:t>
            </a:r>
            <a:r>
              <a:rPr lang="en-US" dirty="0" smtClean="0">
                <a:latin typeface="+mj-lt"/>
                <a:ea typeface="ＭＳ Ｐゴシック" charset="0"/>
                <a:cs typeface="Arial" panose="020B0604020202020204" pitchFamily="34" charset="0"/>
              </a:rPr>
              <a:t>, 2017</a:t>
            </a:r>
            <a:endParaRPr lang="en-US" dirty="0">
              <a:latin typeface="+mj-lt"/>
              <a:ea typeface="ＭＳ Ｐゴシック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4531" y="5504181"/>
            <a:ext cx="1214438" cy="112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Image result for university of arizona optical scienc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7370" y="5473919"/>
            <a:ext cx="1072058" cy="11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ASA Insignia Colo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7085" y="5504181"/>
            <a:ext cx="1241823" cy="10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3997" y="7561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cs typeface="Arial" panose="020B0604020202020204" pitchFamily="34" charset="0"/>
              </a:rPr>
            </a:br>
            <a:r>
              <a:rPr lang="en-US" altLang="en-US" b="1" dirty="0">
                <a:cs typeface="Arial" panose="020B0604020202020204" pitchFamily="34" charset="0"/>
              </a:rPr>
              <a:t/>
            </a: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altLang="en-US" b="1" dirty="0" smtClean="0"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cs typeface="Arial" panose="020B0604020202020204" pitchFamily="34" charset="0"/>
              </a:rPr>
            </a:br>
            <a:r>
              <a:rPr lang="en-US" altLang="en-US" b="1" dirty="0" smtClean="0">
                <a:cs typeface="Arial" panose="020B0604020202020204" pitchFamily="34" charset="0"/>
              </a:rPr>
              <a:t>Thank you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422" y="5553817"/>
            <a:ext cx="1214438" cy="112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Image result for university of arizona optical scienc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250" y="5523555"/>
            <a:ext cx="1072058" cy="11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ASA Insignia Colo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5492" y="5553817"/>
            <a:ext cx="1241823" cy="10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9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Interest in space optical systems</a:t>
            </a:r>
          </a:p>
          <a:p>
            <a:endParaRPr lang="en-US" dirty="0"/>
          </a:p>
          <a:p>
            <a:r>
              <a:rPr lang="en-US" dirty="0" smtClean="0"/>
              <a:t>Numerous designs meet different needs</a:t>
            </a:r>
          </a:p>
          <a:p>
            <a:pPr lvl="1"/>
            <a:r>
              <a:rPr lang="en-US" dirty="0" smtClean="0"/>
              <a:t>How can we most effectively meet these needs?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New Horizons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NASA</a:t>
            </a:r>
            <a:endParaRPr lang="en-US" dirty="0"/>
          </a:p>
        </p:txBody>
      </p:sp>
      <p:pic>
        <p:nvPicPr>
          <p:cNvPr id="5" name="Picture 2" descr="Image result for new horizon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276" y="2285826"/>
            <a:ext cx="4573668" cy="347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Configurations of Reflecting Telescopes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537" y="2078794"/>
            <a:ext cx="4760126" cy="2855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712" y="2078794"/>
            <a:ext cx="4760126" cy="285515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Mike </a:t>
            </a:r>
            <a:r>
              <a:rPr lang="en-US" dirty="0" err="1" smtClean="0"/>
              <a:t>Nofziger</a:t>
            </a:r>
            <a:r>
              <a:rPr lang="en-US" dirty="0" smtClean="0"/>
              <a:t>, OSC University of Arizona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19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Schmidt Configuration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Operates in visible wavelengths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Simplified configuration with one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mirror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Large FOV ≈ 12 degrees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NASA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687" y="649364"/>
            <a:ext cx="3987259" cy="2602794"/>
          </a:xfrm>
          <a:prstGeom prst="rect">
            <a:avLst/>
          </a:prstGeom>
        </p:spPr>
      </p:pic>
      <p:pic>
        <p:nvPicPr>
          <p:cNvPr id="1028" name="Picture 4" descr="Image result for kepler telescop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111" y="3556491"/>
            <a:ext cx="3750862" cy="24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Hubble Space Telescope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85" y="1573497"/>
            <a:ext cx="2440711" cy="183324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 Ritchey–Chrétien </a:t>
            </a:r>
            <a:r>
              <a:rPr lang="en-US" dirty="0" err="1"/>
              <a:t>Cassegrain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Spherical aberration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Instruments:</a:t>
            </a:r>
          </a:p>
          <a:p>
            <a:pPr lvl="1"/>
            <a:r>
              <a:rPr lang="en-US" dirty="0" smtClean="0"/>
              <a:t>ACS</a:t>
            </a:r>
            <a:r>
              <a:rPr lang="en-US" dirty="0"/>
              <a:t>: Advanced Camera for </a:t>
            </a:r>
            <a:r>
              <a:rPr lang="en-US" dirty="0" smtClean="0"/>
              <a:t>Surveys</a:t>
            </a:r>
            <a:endParaRPr lang="en-US" dirty="0"/>
          </a:p>
          <a:p>
            <a:pPr lvl="1"/>
            <a:r>
              <a:rPr lang="en-US" dirty="0"/>
              <a:t>COS: Cosmic Origins </a:t>
            </a:r>
            <a:r>
              <a:rPr lang="en-US" dirty="0" smtClean="0"/>
              <a:t>Spectrograph</a:t>
            </a:r>
            <a:endParaRPr lang="en-US" dirty="0"/>
          </a:p>
          <a:p>
            <a:pPr lvl="1"/>
            <a:r>
              <a:rPr lang="en-US" dirty="0"/>
              <a:t>FGS: The Fine Guidance </a:t>
            </a:r>
            <a:r>
              <a:rPr lang="en-US" dirty="0" smtClean="0"/>
              <a:t>Sensors</a:t>
            </a:r>
            <a:endParaRPr lang="en-US" dirty="0"/>
          </a:p>
          <a:p>
            <a:pPr lvl="1"/>
            <a:r>
              <a:rPr lang="en-US" dirty="0" smtClean="0"/>
              <a:t>WFC3</a:t>
            </a:r>
            <a:r>
              <a:rPr lang="en-US" dirty="0"/>
              <a:t>: Wide Field Camera </a:t>
            </a:r>
            <a:r>
              <a:rPr lang="en-US" dirty="0" smtClean="0"/>
              <a:t>3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NASA</a:t>
            </a:r>
            <a:endParaRPr lang="en-US" dirty="0"/>
          </a:p>
        </p:txBody>
      </p:sp>
      <p:pic>
        <p:nvPicPr>
          <p:cNvPr id="7" name="Picture 2" descr="http://hubblesite.org/the_telescope/hubble_essentials/graphics/telescope_essentials_howworks2_lg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071" y="3586128"/>
            <a:ext cx="4252823" cy="24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5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Webb Space Telescope – the next generation after Hubble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Infrared space telescope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18 mirrors make up primary mirror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Will unfold after launch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Cassegrain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2" descr="Image result for james webb telesco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2200" y="2538746"/>
            <a:ext cx="5181600" cy="29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CBS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the JWST better?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High resolution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Large FOV</a:t>
            </a:r>
          </a:p>
          <a:p>
            <a:pPr>
              <a:lnSpc>
                <a:spcPct val="150000"/>
              </a:lnSpc>
            </a:pPr>
            <a:r>
              <a:rPr lang="en-US" dirty="0"/>
              <a:t>Beryllium </a:t>
            </a:r>
            <a:r>
              <a:rPr lang="en-US" dirty="0">
                <a:sym typeface="Wingdings" panose="05000000000000000000" pitchFamily="2" charset="2"/>
              </a:rPr>
              <a:t> strong, </a:t>
            </a:r>
            <a:r>
              <a:rPr lang="en-US" dirty="0" smtClean="0">
                <a:sym typeface="Wingdings" panose="05000000000000000000" pitchFamily="2" charset="2"/>
              </a:rPr>
              <a:t>light</a:t>
            </a: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Gold mirror coatings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SPIE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8337" y="1646238"/>
            <a:ext cx="6629107" cy="372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Coatings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Edmund Optics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71511"/>
            <a:ext cx="10780069" cy="402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WFIRST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698411" y="1690688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Still </a:t>
            </a:r>
            <a:r>
              <a:rPr lang="en-US" dirty="0"/>
              <a:t>in design </a:t>
            </a:r>
            <a:r>
              <a:rPr lang="en-US" dirty="0" smtClean="0"/>
              <a:t>stage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Operates in the infrared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FOV 100x that of Hubble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Cassegrain</a:t>
            </a:r>
            <a:r>
              <a:rPr lang="en-US" dirty="0" smtClean="0"/>
              <a:t> + Three-mirror </a:t>
            </a:r>
            <a:r>
              <a:rPr lang="en-US" dirty="0" err="1" smtClean="0"/>
              <a:t>anastigmat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NASA/Goddard</a:t>
            </a:r>
            <a:endParaRPr lang="en-US" dirty="0"/>
          </a:p>
        </p:txBody>
      </p:sp>
      <p:pic>
        <p:nvPicPr>
          <p:cNvPr id="2050" name="Picture 2" descr="Image result for wfir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271084"/>
            <a:ext cx="4372155" cy="19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390" y="3398795"/>
            <a:ext cx="4296419" cy="22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177</Words>
  <Application>Microsoft Office PowerPoint</Application>
  <PresentationFormat>Widescreen</PresentationFormat>
  <Paragraphs>54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Wingdings</vt:lpstr>
      <vt:lpstr>Office Theme</vt:lpstr>
      <vt:lpstr>   A Comparison of Space Telescope Configurations </vt:lpstr>
      <vt:lpstr>Why is this important?</vt:lpstr>
      <vt:lpstr>Various Configurations of Reflecting Telescopes</vt:lpstr>
      <vt:lpstr>Kepler</vt:lpstr>
      <vt:lpstr>Hubble Space Telescope</vt:lpstr>
      <vt:lpstr>James Webb Space Telescope – the next generation after Hubble</vt:lpstr>
      <vt:lpstr>What makes the JWST better?</vt:lpstr>
      <vt:lpstr>Mirror Coatings</vt:lpstr>
      <vt:lpstr>WFIRST</vt:lpstr>
      <vt:lpstr>  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of Space Telescope Configurations </dc:title>
  <dc:creator>Maggie</dc:creator>
  <cp:lastModifiedBy>Maggie</cp:lastModifiedBy>
  <cp:revision>60</cp:revision>
  <dcterms:created xsi:type="dcterms:W3CDTF">2017-03-31T21:40:36Z</dcterms:created>
  <dcterms:modified xsi:type="dcterms:W3CDTF">2017-04-08T00:41:07Z</dcterms:modified>
</cp:coreProperties>
</file>